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4" r:id="rId5"/>
    <p:sldMasterId id="2147483725" r:id="rId6"/>
    <p:sldMasterId id="214748372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5143500" cx="9144000"/>
  <p:notesSz cx="6858000" cy="9144000"/>
  <p:embeddedFontLst>
    <p:embeddedFont>
      <p:font typeface="Rubik Medium"/>
      <p:regular r:id="rId50"/>
      <p:bold r:id="rId51"/>
      <p:italic r:id="rId52"/>
      <p:boldItalic r:id="rId53"/>
    </p:embeddedFont>
    <p:embeddedFont>
      <p:font typeface="Rubik Light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Rubik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972A4F-B779-4745-94F3-44C9F96F1BF6}">
  <a:tblStyle styleId="{A5972A4F-B779-4745-94F3-44C9F96F1BF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822B031-81A3-4E40-8939-BAE2447566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4.xml"/><Relationship Id="rId66" Type="http://schemas.openxmlformats.org/officeDocument/2006/relationships/font" Target="fonts/Rubik-regular.fntdata"/><Relationship Id="rId21" Type="http://schemas.openxmlformats.org/officeDocument/2006/relationships/slide" Target="slides/slide13.xml"/><Relationship Id="rId65" Type="http://schemas.openxmlformats.org/officeDocument/2006/relationships/font" Target="fonts/Lato-boldItalic.fntdata"/><Relationship Id="rId24" Type="http://schemas.openxmlformats.org/officeDocument/2006/relationships/slide" Target="slides/slide16.xml"/><Relationship Id="rId68" Type="http://schemas.openxmlformats.org/officeDocument/2006/relationships/font" Target="fonts/Rubik-italic.fntdata"/><Relationship Id="rId23" Type="http://schemas.openxmlformats.org/officeDocument/2006/relationships/slide" Target="slides/slide15.xml"/><Relationship Id="rId67" Type="http://schemas.openxmlformats.org/officeDocument/2006/relationships/font" Target="fonts/Rubik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ubik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ubikMedium-bold.fntdata"/><Relationship Id="rId50" Type="http://schemas.openxmlformats.org/officeDocument/2006/relationships/font" Target="fonts/RubikMedium-regular.fntdata"/><Relationship Id="rId53" Type="http://schemas.openxmlformats.org/officeDocument/2006/relationships/font" Target="fonts/RubikMedium-boldItalic.fntdata"/><Relationship Id="rId52" Type="http://schemas.openxmlformats.org/officeDocument/2006/relationships/font" Target="fonts/RubikMedium-italic.fntdata"/><Relationship Id="rId11" Type="http://schemas.openxmlformats.org/officeDocument/2006/relationships/slide" Target="slides/slide3.xml"/><Relationship Id="rId55" Type="http://schemas.openxmlformats.org/officeDocument/2006/relationships/font" Target="fonts/RubikLight-bold.fntdata"/><Relationship Id="rId10" Type="http://schemas.openxmlformats.org/officeDocument/2006/relationships/slide" Target="slides/slide2.xml"/><Relationship Id="rId54" Type="http://schemas.openxmlformats.org/officeDocument/2006/relationships/font" Target="fonts/RubikLight-regular.fntdata"/><Relationship Id="rId13" Type="http://schemas.openxmlformats.org/officeDocument/2006/relationships/slide" Target="slides/slide5.xml"/><Relationship Id="rId57" Type="http://schemas.openxmlformats.org/officeDocument/2006/relationships/font" Target="fonts/RubikLight-boldItalic.fntdata"/><Relationship Id="rId12" Type="http://schemas.openxmlformats.org/officeDocument/2006/relationships/slide" Target="slides/slide4.xml"/><Relationship Id="rId56" Type="http://schemas.openxmlformats.org/officeDocument/2006/relationships/font" Target="fonts/RubikLight-italic.fntdata"/><Relationship Id="rId15" Type="http://schemas.openxmlformats.org/officeDocument/2006/relationships/slide" Target="slides/slide7.xml"/><Relationship Id="rId59" Type="http://schemas.openxmlformats.org/officeDocument/2006/relationships/font" Target="fonts/Roboto-bold.fntdata"/><Relationship Id="rId14" Type="http://schemas.openxmlformats.org/officeDocument/2006/relationships/slide" Target="slides/slide6.xml"/><Relationship Id="rId58" Type="http://schemas.openxmlformats.org/officeDocument/2006/relationships/font" Target="fonts/Robot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885f6b71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885f6b71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d885f6b71_0_7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6d885f6b7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d885f6b71_0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6d885f6b7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885f6b71_0_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6d885f6b71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d885f6b71_0_7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6d885f6b71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d885f6b71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d885f6b71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d885f6b71_0_8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6d885f6b71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d885f6b71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6d885f6b71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d885f6b7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6d885f6b7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d885f6b71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6d885f6b71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d885f6b71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6d885f6b71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885f6b71_0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6d885f6b71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d885f6b71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6d885f6b71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d885f6b71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6d885f6b71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d885f6b71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6d885f6b71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d885f6b71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6d885f6b71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885f6b71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6d885f6b71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d885f6b71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6d885f6b71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885f6b71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6d885f6b71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d885f6b71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6d885f6b71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d885f6b71_0_8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6d885f6b71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d885f6b71_0_8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6d885f6b71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885f6b71_0_6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6d885f6b71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 Light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¿Cómo anduvieron?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sz="1400">
              <a:solidFill>
                <a:srgbClr val="1A998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 Light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Repaso: Trade-off entre sesgo y varianza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Ensambles: Bagging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sz="1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Roboto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Hands-on training: Ensambles y Random Forest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(80 minutos)</a:t>
            </a:r>
            <a:endParaRPr sz="13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 Light"/>
              <a:buChar char="-"/>
            </a:pPr>
            <a:r>
              <a:rPr lang="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Cierre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d885f6b71_0_9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6d885f6b7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d885f6b71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6d885f6b71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d885f6b71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6d885f6b71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d885f6b71_0_9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6d885f6b71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d885f6b71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6d885f6b71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d885f6b71_0_9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6d885f6b7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885f6b71_0_9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6d885f6b71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d885f6b71_0_9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6d885f6b71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d885f6b71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d885f6b71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d885f6b71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6d885f6b71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d885f6b71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d885f6b71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d885f6b71_0_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6d885f6b71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d885f6b71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d885f6b71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885f6b71_0_6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6d885f6b71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d885f6b71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d885f6b71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Recordamos a qué estamos apuntando. 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d885f6b71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d885f6b71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Con este cronograma los alumnos pueden ir guiándose para ver los videos en la plataforma y las entregas. Insistir con que tienen que venir a las clases con los videos de la plataforma vistos. Obviamente, todo aquel que quiera adelantar lo puede hacer.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Las fechas de lanzamiento de las entregas son tentativas, tal vez se modifique el cronograma según el desempeño de la comisión.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d885f6b71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6d885f6b71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d885f6b71_0_7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6d885f6b71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1.gif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2.gif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jpg"/><Relationship Id="rId3" Type="http://schemas.openxmlformats.org/officeDocument/2006/relationships/image" Target="../media/image3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9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4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75" name="Google Shape;175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0" name="Google Shape;1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83" name="Google Shape;1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2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3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190" name="Google Shape;190;p4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91" name="Google Shape;191;p4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2" name="Google Shape;192;p4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98" name="Google Shape;198;p4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99" name="Google Shape;199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4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_1">
  <p:cSld name="CAPTION_ONLY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04" name="Google Shape;204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2">
  <p:cSld name="SECTION_HEADER_1_4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07" name="Google Shape;207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0" name="Google Shape;21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2" name="Google Shape;2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_2">
  <p:cSld name="CAPTION_ONL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15" name="Google Shape;21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4">
  <p:cSld name="TITLE_AND_BODY_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9" name="Google Shape;2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 1">
  <p:cSld name="Teoría y Carrera 1"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24" name="Google Shape;22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2">
  <p:cSld name="Actividad práctica CARÁTULA">
    <p:bg>
      <p:bgPr>
        <a:solidFill>
          <a:srgbClr val="FCD3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1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 1">
  <p:cSld name="Actividad práctica 1">
    <p:bg>
      <p:bgPr>
        <a:noFill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2">
  <p:cSld name="1_Teoría y Carrera 4"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6" name="Google Shape;236;p5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37" name="Google Shape;237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53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1" name="Google Shape;251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4" name="Google Shape;25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6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6" name="Google Shape;2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65" name="Google Shape;26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0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2" name="Google Shape;27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75" name="Google Shape;275;p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6" name="Google Shape;276;p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61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2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3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87" name="Google Shape;28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5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5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94" name="Google Shape;29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97" name="Google Shape;297;p6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8" name="Google Shape;298;p6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66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303" name="Google Shape;30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7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308" name="Google Shape;30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0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16" name="Google Shape;31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9" name="Google Shape;319;p7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0" name="Google Shape;320;p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71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26" name="Google Shape;326;p72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7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0" name="Google Shape;3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4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74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336" name="Google Shape;336;p74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37" name="Google Shape;337;p74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38" name="Google Shape;338;p74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2" name="Google Shape;342;p76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5" name="Google Shape;345;p77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6" name="Google Shape;34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49" name="Google Shape;349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52" name="Google Shape;352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2" name="Google Shape;2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3" name="Google Shape;243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n98BhnwWmsc" TargetMode="External"/><Relationship Id="rId4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hyperlink" Target="https://medium.com/ml-research-lab/ensemble-learning-the-heart-of-machine-learning-b4f59a5f9777" TargetMode="External"/><Relationship Id="rId9" Type="http://schemas.openxmlformats.org/officeDocument/2006/relationships/hyperlink" Target="https://www.aprendemachinelearning.com/random-forest-el-poder-del-ensamble/" TargetMode="External"/><Relationship Id="rId5" Type="http://schemas.openxmlformats.org/officeDocument/2006/relationships/hyperlink" Target="https://www.toptal.com/machine-learning/ensemble-methods-machine-learning" TargetMode="External"/><Relationship Id="rId6" Type="http://schemas.openxmlformats.org/officeDocument/2006/relationships/hyperlink" Target="https://becominghuman.ai/ensemble-learning-bagging-and-boosting-d20f38be9b1e" TargetMode="External"/><Relationship Id="rId7" Type="http://schemas.openxmlformats.org/officeDocument/2006/relationships/hyperlink" Target="https://www.aprendemachinelearning.com/random-forest-el-poder-del-ensamble/" TargetMode="External"/><Relationship Id="rId8" Type="http://schemas.openxmlformats.org/officeDocument/2006/relationships/hyperlink" Target="https://www.aprendemachinelearning.com/random-forest-el-poder-del-ensambl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9"/>
          <p:cNvSpPr txBox="1"/>
          <p:nvPr/>
        </p:nvSpPr>
        <p:spPr>
          <a:xfrm>
            <a:off x="899775" y="320350"/>
            <a:ext cx="7940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¿Alguien se anima a explicar lo que ven en este gráfico?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https://koldopina.com/wp-content/uploads/2018/04/trade-off.jpg" id="469" name="Google Shape;4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389" y="965500"/>
            <a:ext cx="5863226" cy="37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0"/>
          <p:cNvSpPr txBox="1"/>
          <p:nvPr/>
        </p:nvSpPr>
        <p:spPr>
          <a:xfrm>
            <a:off x="5423425" y="683000"/>
            <a:ext cx="33708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 el gráfico, si nos movemos de izquierda a derecha: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Aumenta la complejidad de nuestro modelo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Baja el sesgo y aumenta la varianza.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500"/>
              </a:spcAft>
              <a:buSzPts val="1400"/>
              <a:buChar char="-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Hasta que llega un momento en el que el error en los datos de test empieza a aumentar mientras que el de entrenamiento sigue disminuyendo. </a:t>
            </a:r>
            <a:r>
              <a:rPr lang="es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Ese punto mínimo de error en los datos de test nos indica el nivel de complejidad óptimo para nuestro modelo.</a:t>
            </a:r>
            <a:endParaRPr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https://koldopina.com/wp-content/uploads/2018/04/trade-off.jpg" id="476" name="Google Shape;47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25" y="683000"/>
            <a:ext cx="4426025" cy="3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Resumen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3" name="Google Shape;483;p91"/>
          <p:cNvSpPr txBox="1"/>
          <p:nvPr/>
        </p:nvSpPr>
        <p:spPr>
          <a:xfrm>
            <a:off x="899775" y="1159050"/>
            <a:ext cx="75444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Modelo sesgado: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No logra capturar la forma de los datos. En general, tiene desempeño muy similar en el set de entrenamiento y de validación. Asociado al underfitting.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Modelo con mucha varianza: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Demasiado ajustado a los datos . Tiene desempeño muy bueno en el set de entrenamiento y malo en el de validación. Asociado al overfitting.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¿Cómo diagnosticamos sesgo y varianza?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Curva de validación/complejidad: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Score en función de la complejidad. Sirve para ver regiones de baja complejidad (sesgo, underfitting) y demasiada complejidad (alta varianza, overfitting)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Curva de aprendizaje: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Score en función de la cantidad de datos. Sirve para ver, dado un modelo fijo, cómo reacciona a distintos tamaño del dataset. En particular, útil para diagnosticar alta varianza o modelo muy complejo (dado el tamaño de nuestro dataset).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84" name="Google Shape;484;p91"/>
          <p:cNvCxnSpPr/>
          <p:nvPr/>
        </p:nvCxnSpPr>
        <p:spPr>
          <a:xfrm>
            <a:off x="1247975" y="2513250"/>
            <a:ext cx="0" cy="2263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2"/>
          <p:cNvSpPr txBox="1"/>
          <p:nvPr>
            <p:ph type="title"/>
          </p:nvPr>
        </p:nvSpPr>
        <p:spPr>
          <a:xfrm>
            <a:off x="729450" y="587675"/>
            <a:ext cx="64599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4000"/>
              <a:t>Ensambles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 reveal the answer to my Wisdom of the Crowds competition. I asked you to guess how many jellybeans were in a jar. How close was the wisdom of the crowd, but first we need to answer - which average should we use?" id="495" name="Google Shape;495;p93" title="Wisdom of the Crowds competition - the answ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725" y="282538"/>
            <a:ext cx="6104550" cy="45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1" name="Google Shape;501;p94"/>
          <p:cNvSpPr txBox="1"/>
          <p:nvPr/>
        </p:nvSpPr>
        <p:spPr>
          <a:xfrm>
            <a:off x="5438825" y="1531800"/>
            <a:ext cx="32754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7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 algoritmos de bajo bias (alta varianza) tienden a ser </a:t>
            </a:r>
            <a:r>
              <a:rPr lang="es" sz="17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más complejos</a:t>
            </a:r>
            <a:r>
              <a:rPr lang="es" sz="17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con una estructura subyacente flexible.</a:t>
            </a:r>
            <a:endParaRPr sz="17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¿Podremos usar estos modelos para mejorar las predicciones?</a:t>
            </a:r>
            <a:endParaRPr sz="2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02" name="Google Shape;502;p94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ALTA VARIANZA - BAJO BIAS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descr="Bias y Varianza 6" id="503" name="Google Shape;50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1735800"/>
            <a:ext cx="4280374" cy="20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Ensambles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9" name="Google Shape;509;p95"/>
          <p:cNvSpPr txBox="1"/>
          <p:nvPr/>
        </p:nvSpPr>
        <p:spPr>
          <a:xfrm>
            <a:off x="899775" y="1044225"/>
            <a:ext cx="6669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entrenar muchos modelos y hacerlos votar.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clasificación resultante es la que reciba más votos.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0" name="Google Shape;51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25" y="1948475"/>
            <a:ext cx="3411700" cy="2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Ensambles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7" name="Google Shape;517;p96"/>
          <p:cNvSpPr txBox="1"/>
          <p:nvPr/>
        </p:nvSpPr>
        <p:spPr>
          <a:xfrm>
            <a:off x="899775" y="1044225"/>
            <a:ext cx="6669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entrenar muchos modelos y hacerlos votar.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clasificación resultante es la que reciba más votos.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8" name="Google Shape;518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7"/>
          <p:cNvSpPr/>
          <p:nvPr/>
        </p:nvSpPr>
        <p:spPr>
          <a:xfrm>
            <a:off x="5682725" y="2225175"/>
            <a:ext cx="2647500" cy="21210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25" y="1948475"/>
            <a:ext cx="3411700" cy="2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Ensambles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6" name="Google Shape;526;p97"/>
          <p:cNvSpPr txBox="1"/>
          <p:nvPr/>
        </p:nvSpPr>
        <p:spPr>
          <a:xfrm>
            <a:off x="899775" y="1044225"/>
            <a:ext cx="6669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entrenar muchos modelos y hacerlos votar.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clasificación resultante es la que reciba más votos.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27" name="Google Shape;527;p97"/>
          <p:cNvSpPr txBox="1"/>
          <p:nvPr/>
        </p:nvSpPr>
        <p:spPr>
          <a:xfrm>
            <a:off x="5789525" y="2520675"/>
            <a:ext cx="24339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Aún mejor,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si los modelos devuelven scores, se puede hacer una votación ponderada.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4" name="Google Shape;534;p98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98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4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Qué necesitamos para que esta idea funcione?</a:t>
            </a:r>
            <a:endParaRPr i="0" sz="4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1"/>
          <p:cNvSpPr txBox="1"/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s" sz="42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¡Bienvenidas/os a </a:t>
            </a:r>
            <a:endParaRPr b="1" i="0" sz="42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s" sz="42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Data Science!</a:t>
            </a:r>
            <a:endParaRPr b="1" i="0" sz="42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2" name="Google Shape;362;p81"/>
          <p:cNvSpPr txBox="1"/>
          <p:nvPr/>
        </p:nvSpPr>
        <p:spPr>
          <a:xfrm>
            <a:off x="768900" y="2834125"/>
            <a:ext cx="76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12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¡Gracias Juan Spinelli por la creación de los contenidos de este encuentro!</a:t>
            </a:r>
            <a:endParaRPr i="0" sz="1200" u="none" cap="none" strike="noStrike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Ensambles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1" name="Google Shape;541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2" name="Google Shape;542;p99"/>
          <p:cNvSpPr txBox="1"/>
          <p:nvPr/>
        </p:nvSpPr>
        <p:spPr>
          <a:xfrm>
            <a:off x="899775" y="1021925"/>
            <a:ext cx="7515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Si todos los modelos son muy parecidos, no van a agregar mucha información nueva en la votación. 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Necesitamos modelos diferentes entre sí, poco correlacionados. 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Los modelos pueden ser diferentes entre sí por una variedad de razones:</a:t>
            </a:r>
            <a:endParaRPr sz="16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43" name="Google Shape;543;p99"/>
          <p:cNvCxnSpPr/>
          <p:nvPr/>
        </p:nvCxnSpPr>
        <p:spPr>
          <a:xfrm>
            <a:off x="2078075" y="2474875"/>
            <a:ext cx="0" cy="14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99"/>
          <p:cNvSpPr txBox="1"/>
          <p:nvPr/>
        </p:nvSpPr>
        <p:spPr>
          <a:xfrm>
            <a:off x="2078075" y="2980075"/>
            <a:ext cx="6218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Puede haber diferencia en la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población de datos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Puede haber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técnica de modelado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utilizada diferente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Puede haber una 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hipótesis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diferente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/>
              <a:t>Técnicas de Ensamble</a:t>
            </a:r>
            <a:endParaRPr sz="1400"/>
          </a:p>
        </p:txBody>
      </p:sp>
      <p:sp>
        <p:nvSpPr>
          <p:cNvPr id="550" name="Google Shape;550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1" name="Google Shape;551;p100"/>
          <p:cNvSpPr txBox="1"/>
          <p:nvPr/>
        </p:nvSpPr>
        <p:spPr>
          <a:xfrm>
            <a:off x="2428375" y="587675"/>
            <a:ext cx="61284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Existen varias técnicas para generar modelos de ensambles. 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Las más conocidas son: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BAGGING. </a:t>
            </a:r>
            <a:endParaRPr sz="36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36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BOOSTING.</a:t>
            </a:r>
            <a:endParaRPr sz="36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36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STACKING.</a:t>
            </a:r>
            <a:endParaRPr sz="36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7" name="Google Shape;557;p101"/>
          <p:cNvSpPr txBox="1"/>
          <p:nvPr/>
        </p:nvSpPr>
        <p:spPr>
          <a:xfrm>
            <a:off x="2428375" y="587675"/>
            <a:ext cx="63660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Bagging (</a:t>
            </a:r>
            <a:r>
              <a:rPr lang="es" sz="30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Bootstrap</a:t>
            </a:r>
            <a:r>
              <a:rPr lang="es" sz="30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 Aggregation)</a:t>
            </a:r>
            <a:endParaRPr sz="30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558" name="Google Shape;558;p101"/>
          <p:cNvCxnSpPr/>
          <p:nvPr/>
        </p:nvCxnSpPr>
        <p:spPr>
          <a:xfrm>
            <a:off x="4707225" y="1228475"/>
            <a:ext cx="0" cy="12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101"/>
          <p:cNvSpPr txBox="1"/>
          <p:nvPr/>
        </p:nvSpPr>
        <p:spPr>
          <a:xfrm>
            <a:off x="4753150" y="1923800"/>
            <a:ext cx="2652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Muestreo con reemplazo de las instancias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10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/>
              <a:t>Técnicas de Ensamble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Bagging o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Bootstrap Aggregation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6" name="Google Shape;566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7" name="Google Shape;567;p102"/>
          <p:cNvSpPr txBox="1"/>
          <p:nvPr/>
        </p:nvSpPr>
        <p:spPr>
          <a:xfrm>
            <a:off x="899775" y="1093775"/>
            <a:ext cx="7504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" sz="20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Bagging es una de las técnicas de construcción de conjuntos que también se conoce como Agregación Bootstrap.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Bagging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3" name="Google Shape;57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4" name="Google Shape;574;p103"/>
          <p:cNvPicPr preferRelativeResize="0"/>
          <p:nvPr/>
        </p:nvPicPr>
        <p:blipFill rotWithShape="1">
          <a:blip r:embed="rId3">
            <a:alphaModFix/>
          </a:blip>
          <a:srcRect b="2382" l="1247" r="1257" t="2325"/>
          <a:stretch/>
        </p:blipFill>
        <p:spPr>
          <a:xfrm>
            <a:off x="2971275" y="401825"/>
            <a:ext cx="5639500" cy="42020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Bagging o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Bootstrap Aggregation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0" name="Google Shape;580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1" name="Google Shape;581;p104"/>
          <p:cNvSpPr txBox="1"/>
          <p:nvPr/>
        </p:nvSpPr>
        <p:spPr>
          <a:xfrm>
            <a:off x="899775" y="1093775"/>
            <a:ext cx="7504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" sz="20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Bagging es una de las técnicas de construcción de conjuntos que también se conoce como Agregación Bootstrap.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2" name="Google Shape;582;p104"/>
          <p:cNvSpPr txBox="1"/>
          <p:nvPr/>
        </p:nvSpPr>
        <p:spPr>
          <a:xfrm>
            <a:off x="734800" y="2073800"/>
            <a:ext cx="43857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Dada una muestra de datos, se extraen varias muestras,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bootstrapped</a:t>
            </a:r>
            <a:endParaRPr i="1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Esta selección se realiza de manera aleatoria.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Una vez que forman las muestras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bootstrapped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se entrenan los modelos de manera separada. En general, estos modelos serán modelos con mucha varianza.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predicción de salida final se combina en las proyecciones de todos los submodelos.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83" name="Google Shape;58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425" y="1908420"/>
            <a:ext cx="2738475" cy="304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Bagging o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Bootstrap Aggregation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9" name="Google Shape;589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90" name="Google Shape;59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380" y="1101160"/>
            <a:ext cx="7032815" cy="385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Bagging o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Bootstrap Aggregation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96" name="Google Shape;596;p106"/>
          <p:cNvPicPr preferRelativeResize="0"/>
          <p:nvPr/>
        </p:nvPicPr>
        <p:blipFill rotWithShape="1">
          <a:blip r:embed="rId3">
            <a:alphaModFix amt="64000"/>
          </a:blip>
          <a:srcRect b="26694" l="0" r="-140" t="23034"/>
          <a:stretch/>
        </p:blipFill>
        <p:spPr>
          <a:xfrm>
            <a:off x="6" y="2557750"/>
            <a:ext cx="9144000" cy="25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06"/>
          <p:cNvSpPr txBox="1"/>
          <p:nvPr/>
        </p:nvSpPr>
        <p:spPr>
          <a:xfrm>
            <a:off x="899550" y="1219825"/>
            <a:ext cx="78606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Ésta técnica se puede usar con cualquier tipo de modelo: Árboles, KNN, SVM, etc.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Pero 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lo más común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que se aplique en árboles, para crear bosques.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7"/>
          <p:cNvSpPr txBox="1"/>
          <p:nvPr>
            <p:ph type="title"/>
          </p:nvPr>
        </p:nvSpPr>
        <p:spPr>
          <a:xfrm>
            <a:off x="729450" y="587675"/>
            <a:ext cx="64599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4000"/>
              <a:t>Random Forest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8" name="Google Shape;608;p108"/>
          <p:cNvSpPr txBox="1"/>
          <p:nvPr/>
        </p:nvSpPr>
        <p:spPr>
          <a:xfrm>
            <a:off x="727650" y="1527600"/>
            <a:ext cx="72975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Uno de los problemas que aparecía con la creación de un árbol de decisión es que si le damos la profundidad suficiente, el árbol tiende a “memorizar” las soluciones en vez de generalizar el aprendizaje (</a:t>
            </a:r>
            <a:r>
              <a:rPr i="1" lang="es" sz="2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overfitting</a:t>
            </a: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). </a:t>
            </a:r>
            <a:endParaRPr sz="2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</a:t>
            </a:r>
            <a:r>
              <a:rPr lang="es" sz="2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solución para evitar esto</a:t>
            </a: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la de crear muchos árboles y que trabajen en conjunto.</a:t>
            </a:r>
            <a:endParaRPr sz="2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9" name="Google Shape;609;p108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 surge Random Forest?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68" name="Google Shape;368;p82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{A5972A4F-B779-4745-94F3-44C9F96F1BF6}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 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Trade-off entre sesgo y varianza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Ensambles: Bagging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 Training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5" name="Google Shape;61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50" y="552163"/>
            <a:ext cx="5842125" cy="40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2" name="Google Shape;622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3" name="Google Shape;623;p110"/>
          <p:cNvSpPr txBox="1"/>
          <p:nvPr/>
        </p:nvSpPr>
        <p:spPr>
          <a:xfrm>
            <a:off x="899775" y="1093775"/>
            <a:ext cx="3933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Problema: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si pocos atributos (features) son predictores fuertes, todos los árboles se van a parecer entre sí. Esos atributos terminarán cerca de la raíz para todos los conjuntos generados con bootstrap.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9" name="Google Shape;629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0" name="Google Shape;630;p111"/>
          <p:cNvSpPr txBox="1"/>
          <p:nvPr/>
        </p:nvSpPr>
        <p:spPr>
          <a:xfrm>
            <a:off x="899775" y="1093775"/>
            <a:ext cx="3933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Problema: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si pocos atributos (features) son predictores fuertes, todos los árboles se van a parecer entre sí. Esos atributos terminarán cerca de la raíz para todos los conjuntos generados con bootstrap.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31" name="Google Shape;631;p111"/>
          <p:cNvSpPr/>
          <p:nvPr/>
        </p:nvSpPr>
        <p:spPr>
          <a:xfrm>
            <a:off x="5581575" y="1605200"/>
            <a:ext cx="2647500" cy="239010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1"/>
          <p:cNvSpPr txBox="1"/>
          <p:nvPr/>
        </p:nvSpPr>
        <p:spPr>
          <a:xfrm>
            <a:off x="5688375" y="1705500"/>
            <a:ext cx="24339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 es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igual a bagging, pero en cada nodo, hay que considerar sólo un subconjunto de </a:t>
            </a:r>
            <a:r>
              <a:rPr i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atributos elegidos al azar (random feature selection)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2"/>
          <p:cNvSpPr txBox="1"/>
          <p:nvPr/>
        </p:nvSpPr>
        <p:spPr>
          <a:xfrm>
            <a:off x="785050" y="1585000"/>
            <a:ext cx="72975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seleccionan </a:t>
            </a:r>
            <a:r>
              <a:rPr b="1"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 features de las </a:t>
            </a:r>
            <a:r>
              <a:rPr b="1"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 totales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(siendo </a:t>
            </a:r>
            <a:r>
              <a:rPr i="1"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k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 menor a </a:t>
            </a:r>
            <a:r>
              <a:rPr i="1"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) y se crea un árbol de decisión con esas </a:t>
            </a:r>
            <a:r>
              <a:rPr i="1"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k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 features.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crean</a:t>
            </a:r>
            <a:r>
              <a:rPr i="1" lang="es" sz="1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 </a:t>
            </a:r>
            <a:r>
              <a:rPr b="1"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 árboles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variando siempre la cantidad de </a:t>
            </a:r>
            <a:r>
              <a:rPr b="1"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features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guarda el resultado de cada árbol obteniendo </a:t>
            </a:r>
            <a:r>
              <a:rPr b="1"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 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salidas.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calculan los votos obtenidos para cada “clase” seleccionada y se considera a la más votada como la clasificación final de nuestro “bosque”.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38" name="Google Shape;638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9" name="Google Shape;639;p112"/>
          <p:cNvSpPr txBox="1"/>
          <p:nvPr/>
        </p:nvSpPr>
        <p:spPr>
          <a:xfrm>
            <a:off x="727650" y="497050"/>
            <a:ext cx="8183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 funciona Random Forest?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3"/>
          <p:cNvSpPr txBox="1"/>
          <p:nvPr/>
        </p:nvSpPr>
        <p:spPr>
          <a:xfrm>
            <a:off x="899775" y="1265975"/>
            <a:ext cx="5965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AutoNum type="arabicPeriod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Bastante robusto frente a outliers y ruido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AutoNum type="arabicPeriod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Provee buenos estimadores de error (oob_score) e importancia de variables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1800"/>
              <a:buFont typeface="Rubik Light"/>
              <a:buAutoNum type="arabicPeriod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Si bien entrenar muchos árboles puede llevar mucho tiempo, es fácilmente paralelizable.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5" name="Google Shape;645;p11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 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· Ventajas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6" name="Google Shape;646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training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1" name="Google Shape;661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2" name="Google Shape;662;p116"/>
          <p:cNvSpPr txBox="1"/>
          <p:nvPr/>
        </p:nvSpPr>
        <p:spPr>
          <a:xfrm>
            <a:off x="2089675" y="1622125"/>
            <a:ext cx="70158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8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DS_Encuentro_27_Bagging</a:t>
            </a:r>
            <a:r>
              <a:rPr b="0" i="0" lang="es" sz="28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.ipynb</a:t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Ensambles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18"/>
          <p:cNvSpPr txBox="1"/>
          <p:nvPr/>
        </p:nvSpPr>
        <p:spPr>
          <a:xfrm>
            <a:off x="2465950" y="514750"/>
            <a:ext cx="5590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te quedaste con ganas de más...</a:t>
            </a:r>
            <a:endParaRPr b="1" i="0" sz="2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5" name="Google Shape;675;p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6" name="Google Shape;676;p118"/>
          <p:cNvSpPr txBox="1"/>
          <p:nvPr/>
        </p:nvSpPr>
        <p:spPr>
          <a:xfrm>
            <a:off x="97925" y="597050"/>
            <a:ext cx="18183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Recursos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7" name="Google Shape;677;p118"/>
          <p:cNvSpPr txBox="1"/>
          <p:nvPr/>
        </p:nvSpPr>
        <p:spPr>
          <a:xfrm>
            <a:off x="2465950" y="1169125"/>
            <a:ext cx="60705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Char char="-"/>
            </a:pPr>
            <a:r>
              <a:rPr lang="es" sz="16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Ensemble Learning – The heart of Machine learning</a:t>
            </a:r>
            <a:endParaRPr sz="1600" u="sng">
              <a:solidFill>
                <a:srgbClr val="434343"/>
              </a:solidFill>
              <a:latin typeface="Rubik"/>
              <a:ea typeface="Rubik"/>
              <a:cs typeface="Rubik"/>
              <a:sym typeface="Rubik"/>
              <a:hlinkClick r:id="rId5"/>
            </a:endParaRPr>
          </a:p>
          <a:p>
            <a:pPr indent="-330200" lvl="0" marL="457200" marR="0" rtl="0" algn="l">
              <a:lnSpc>
                <a:spcPct val="113000"/>
              </a:lnSpc>
              <a:spcBef>
                <a:spcPts val="30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Char char="-"/>
            </a:pPr>
            <a:r>
              <a:rPr lang="es" sz="16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Ensemble Learning — Bagging and Boosting</a:t>
            </a:r>
            <a:endParaRPr sz="1600" u="sng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13000"/>
              </a:lnSpc>
              <a:spcBef>
                <a:spcPts val="3000"/>
              </a:spcBef>
              <a:spcAft>
                <a:spcPts val="30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Random forest: El poder del ensamble</a:t>
            </a:r>
            <a:r>
              <a:rPr lang="es" sz="1600">
                <a:solidFill>
                  <a:srgbClr val="009BDE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8"/>
              </a:rPr>
              <a:t> </a:t>
            </a:r>
            <a:r>
              <a:rPr lang="es" sz="16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9"/>
              </a:rPr>
              <a:t>(¡recomendado!)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3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4" name="Google Shape;374;p83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683" name="Google Shape;683;p119"/>
          <p:cNvSpPr txBox="1"/>
          <p:nvPr/>
        </p:nvSpPr>
        <p:spPr>
          <a:xfrm>
            <a:off x="885475" y="1705825"/>
            <a:ext cx="70908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“Clasificación Avanzada: Ensambles Boosting”.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los notebooks de hoy y atrasados.</a:t>
            </a:r>
            <a:endParaRPr b="0" i="0" sz="1800" u="none" cap="none" strike="noStrike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386" name="Google Shape;38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00" y="4129244"/>
            <a:ext cx="490150" cy="6205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85"/>
          <p:cNvCxnSpPr/>
          <p:nvPr/>
        </p:nvCxnSpPr>
        <p:spPr>
          <a:xfrm>
            <a:off x="675100" y="1701025"/>
            <a:ext cx="206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85"/>
          <p:cNvSpPr/>
          <p:nvPr/>
        </p:nvSpPr>
        <p:spPr>
          <a:xfrm>
            <a:off x="707640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85"/>
          <p:cNvSpPr txBox="1"/>
          <p:nvPr>
            <p:ph idx="4294967295" type="title"/>
          </p:nvPr>
        </p:nvSpPr>
        <p:spPr>
          <a:xfrm>
            <a:off x="505175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Exploración de datos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0" name="Google Shape;390;p85"/>
          <p:cNvSpPr/>
          <p:nvPr/>
        </p:nvSpPr>
        <p:spPr>
          <a:xfrm>
            <a:off x="1922094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5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85"/>
          <p:cNvSpPr txBox="1"/>
          <p:nvPr>
            <p:ph idx="4294967295" type="title"/>
          </p:nvPr>
        </p:nvSpPr>
        <p:spPr>
          <a:xfrm>
            <a:off x="17265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Feature Engineering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85"/>
          <p:cNvSpPr txBox="1"/>
          <p:nvPr>
            <p:ph idx="4294967295" type="title"/>
          </p:nvPr>
        </p:nvSpPr>
        <p:spPr>
          <a:xfrm>
            <a:off x="29479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Machine Learning: Clasificación y Regresión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Regresión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85"/>
          <p:cNvSpPr/>
          <p:nvPr/>
        </p:nvSpPr>
        <p:spPr>
          <a:xfrm>
            <a:off x="3136553" y="354168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11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4" name="Google Shape;394;p85"/>
          <p:cNvSpPr txBox="1"/>
          <p:nvPr>
            <p:ph idx="4294967295" type="title"/>
          </p:nvPr>
        </p:nvSpPr>
        <p:spPr>
          <a:xfrm>
            <a:off x="4070025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Optimización de parámetros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85"/>
          <p:cNvSpPr/>
          <p:nvPr/>
        </p:nvSpPr>
        <p:spPr>
          <a:xfrm>
            <a:off x="4351007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13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6" name="Google Shape;396;p85"/>
          <p:cNvSpPr txBox="1"/>
          <p:nvPr>
            <p:ph idx="4294967295" type="title"/>
          </p:nvPr>
        </p:nvSpPr>
        <p:spPr>
          <a:xfrm>
            <a:off x="5290888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Procesam. del lenguaje natural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7" name="Google Shape;397;p85"/>
          <p:cNvSpPr/>
          <p:nvPr/>
        </p:nvSpPr>
        <p:spPr>
          <a:xfrm>
            <a:off x="6779911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18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8" name="Google Shape;398;p85"/>
          <p:cNvSpPr txBox="1"/>
          <p:nvPr>
            <p:ph idx="4294967295" type="title"/>
          </p:nvPr>
        </p:nvSpPr>
        <p:spPr>
          <a:xfrm>
            <a:off x="6580850" y="1878750"/>
            <a:ext cx="1180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Sistema de recomendación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85"/>
          <p:cNvSpPr/>
          <p:nvPr/>
        </p:nvSpPr>
        <p:spPr>
          <a:xfrm>
            <a:off x="7994365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22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85"/>
          <p:cNvSpPr txBox="1"/>
          <p:nvPr>
            <p:ph idx="4294967295" type="title"/>
          </p:nvPr>
        </p:nvSpPr>
        <p:spPr>
          <a:xfrm>
            <a:off x="7791900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Publicación de modelos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1" name="Google Shape;401;p85"/>
          <p:cNvSpPr/>
          <p:nvPr/>
        </p:nvSpPr>
        <p:spPr>
          <a:xfrm>
            <a:off x="707640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2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2" name="Google Shape;402;p85"/>
          <p:cNvSpPr/>
          <p:nvPr/>
        </p:nvSpPr>
        <p:spPr>
          <a:xfrm>
            <a:off x="1922094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6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3" name="Google Shape;403;p85"/>
          <p:cNvSpPr/>
          <p:nvPr/>
        </p:nvSpPr>
        <p:spPr>
          <a:xfrm>
            <a:off x="3136548" y="269175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8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4" name="Google Shape;404;p85"/>
          <p:cNvSpPr/>
          <p:nvPr/>
        </p:nvSpPr>
        <p:spPr>
          <a:xfrm>
            <a:off x="4351003" y="26981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12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5" name="Google Shape;405;p85"/>
          <p:cNvSpPr/>
          <p:nvPr/>
        </p:nvSpPr>
        <p:spPr>
          <a:xfrm>
            <a:off x="5565457" y="26780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14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85"/>
          <p:cNvSpPr/>
          <p:nvPr/>
        </p:nvSpPr>
        <p:spPr>
          <a:xfrm>
            <a:off x="6779911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19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7" name="Google Shape;407;p85"/>
          <p:cNvSpPr/>
          <p:nvPr/>
        </p:nvSpPr>
        <p:spPr>
          <a:xfrm>
            <a:off x="7994365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23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85"/>
          <p:cNvSpPr/>
          <p:nvPr/>
        </p:nvSpPr>
        <p:spPr>
          <a:xfrm>
            <a:off x="707640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3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85"/>
          <p:cNvSpPr/>
          <p:nvPr/>
        </p:nvSpPr>
        <p:spPr>
          <a:xfrm>
            <a:off x="3136548" y="297233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9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5565457" y="29586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15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1" name="Google Shape;411;p85"/>
          <p:cNvSpPr/>
          <p:nvPr/>
        </p:nvSpPr>
        <p:spPr>
          <a:xfrm>
            <a:off x="6779911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20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2" name="Google Shape;412;p85"/>
          <p:cNvSpPr/>
          <p:nvPr/>
        </p:nvSpPr>
        <p:spPr>
          <a:xfrm>
            <a:off x="7994365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24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85"/>
          <p:cNvSpPr/>
          <p:nvPr/>
        </p:nvSpPr>
        <p:spPr>
          <a:xfrm>
            <a:off x="707640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4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4" name="Google Shape;414;p85"/>
          <p:cNvSpPr/>
          <p:nvPr/>
        </p:nvSpPr>
        <p:spPr>
          <a:xfrm>
            <a:off x="3136548" y="325700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10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85"/>
          <p:cNvSpPr/>
          <p:nvPr/>
        </p:nvSpPr>
        <p:spPr>
          <a:xfrm>
            <a:off x="5565457" y="32433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16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6" name="Google Shape;416;p85"/>
          <p:cNvSpPr/>
          <p:nvPr/>
        </p:nvSpPr>
        <p:spPr>
          <a:xfrm>
            <a:off x="6779911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21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85"/>
          <p:cNvSpPr/>
          <p:nvPr/>
        </p:nvSpPr>
        <p:spPr>
          <a:xfrm>
            <a:off x="5565457" y="35280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SEM 17</a:t>
            </a:r>
            <a:endParaRPr sz="10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8" name="Google Shape;418;p85"/>
          <p:cNvCxnSpPr/>
          <p:nvPr/>
        </p:nvCxnSpPr>
        <p:spPr>
          <a:xfrm>
            <a:off x="3050075" y="1701025"/>
            <a:ext cx="462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85"/>
          <p:cNvCxnSpPr/>
          <p:nvPr/>
        </p:nvCxnSpPr>
        <p:spPr>
          <a:xfrm>
            <a:off x="7896350" y="1701025"/>
            <a:ext cx="997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85"/>
          <p:cNvSpPr txBox="1"/>
          <p:nvPr>
            <p:ph idx="4294967295" type="title"/>
          </p:nvPr>
        </p:nvSpPr>
        <p:spPr>
          <a:xfrm>
            <a:off x="67510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ADQUISICIÓN Y EXPLORACIÓN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85"/>
          <p:cNvSpPr txBox="1"/>
          <p:nvPr>
            <p:ph idx="4294967295" type="title"/>
          </p:nvPr>
        </p:nvSpPr>
        <p:spPr>
          <a:xfrm>
            <a:off x="313655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85"/>
          <p:cNvSpPr txBox="1"/>
          <p:nvPr>
            <p:ph idx="4294967295" type="title"/>
          </p:nvPr>
        </p:nvSpPr>
        <p:spPr>
          <a:xfrm>
            <a:off x="7896350" y="1332325"/>
            <a:ext cx="9972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DEPLOY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85"/>
          <p:cNvSpPr txBox="1"/>
          <p:nvPr>
            <p:ph idx="4294967295" type="title"/>
          </p:nvPr>
        </p:nvSpPr>
        <p:spPr>
          <a:xfrm>
            <a:off x="727650" y="284075"/>
            <a:ext cx="67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Hoja de </a:t>
            </a:r>
            <a:r>
              <a:rPr lang="es">
                <a:solidFill>
                  <a:srgbClr val="434343"/>
                </a:solidFill>
              </a:rPr>
              <a:t>ruta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424" name="Google Shape;424;p85"/>
          <p:cNvCxnSpPr/>
          <p:nvPr/>
        </p:nvCxnSpPr>
        <p:spPr>
          <a:xfrm>
            <a:off x="812175" y="9803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85"/>
          <p:cNvSpPr txBox="1"/>
          <p:nvPr>
            <p:ph idx="4294967295" type="title"/>
          </p:nvPr>
        </p:nvSpPr>
        <p:spPr>
          <a:xfrm rot="-5400000">
            <a:off x="-59100" y="1275175"/>
            <a:ext cx="6414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fase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6" name="Google Shape;426;p85"/>
          <p:cNvSpPr txBox="1"/>
          <p:nvPr>
            <p:ph idx="4294967295" type="title"/>
          </p:nvPr>
        </p:nvSpPr>
        <p:spPr>
          <a:xfrm rot="-5400000">
            <a:off x="-199800" y="223500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entrega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7" name="Google Shape;427;p85"/>
          <p:cNvSpPr txBox="1"/>
          <p:nvPr>
            <p:ph idx="4294967295" type="title"/>
          </p:nvPr>
        </p:nvSpPr>
        <p:spPr>
          <a:xfrm rot="-5400000">
            <a:off x="-199800" y="305445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8" name="Google Shape;428;p85"/>
          <p:cNvSpPr/>
          <p:nvPr/>
        </p:nvSpPr>
        <p:spPr>
          <a:xfrm>
            <a:off x="1920000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7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29" name="Google Shape;429;p85"/>
          <p:cNvCxnSpPr/>
          <p:nvPr/>
        </p:nvCxnSpPr>
        <p:spPr>
          <a:xfrm>
            <a:off x="3050075" y="1701025"/>
            <a:ext cx="3461700" cy="36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6"/>
          <p:cNvSpPr/>
          <p:nvPr/>
        </p:nvSpPr>
        <p:spPr>
          <a:xfrm>
            <a:off x="3915280" y="1781361"/>
            <a:ext cx="9831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SEM 15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5" name="Google Shape;435;p86"/>
          <p:cNvSpPr txBox="1"/>
          <p:nvPr/>
        </p:nvSpPr>
        <p:spPr>
          <a:xfrm>
            <a:off x="2373875" y="1185825"/>
            <a:ext cx="88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Usted Está Aquí</a:t>
            </a:r>
            <a:endParaRPr sz="12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6" name="Google Shape;436;p86"/>
          <p:cNvSpPr/>
          <p:nvPr/>
        </p:nvSpPr>
        <p:spPr>
          <a:xfrm>
            <a:off x="5517125" y="1785185"/>
            <a:ext cx="9831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SEM 16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86"/>
          <p:cNvSpPr/>
          <p:nvPr/>
        </p:nvSpPr>
        <p:spPr>
          <a:xfrm>
            <a:off x="500624" y="1778325"/>
            <a:ext cx="11160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SEM 13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8" name="Google Shape;438;p86"/>
          <p:cNvSpPr/>
          <p:nvPr/>
        </p:nvSpPr>
        <p:spPr>
          <a:xfrm>
            <a:off x="2326474" y="1792018"/>
            <a:ext cx="983100" cy="3738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14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9" name="Google Shape;439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0" name="Google Shape;44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00" y="41292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6"/>
          <p:cNvSpPr txBox="1"/>
          <p:nvPr>
            <p:ph idx="4294967295" type="title"/>
          </p:nvPr>
        </p:nvSpPr>
        <p:spPr>
          <a:xfrm>
            <a:off x="727650" y="284075"/>
            <a:ext cx="67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Cronograma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442" name="Google Shape;442;p86"/>
          <p:cNvCxnSpPr/>
          <p:nvPr/>
        </p:nvCxnSpPr>
        <p:spPr>
          <a:xfrm>
            <a:off x="812175" y="9803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86"/>
          <p:cNvSpPr txBox="1"/>
          <p:nvPr/>
        </p:nvSpPr>
        <p:spPr>
          <a:xfrm>
            <a:off x="7269850" y="3537850"/>
            <a:ext cx="121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Entrega 5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86"/>
          <p:cNvSpPr txBox="1"/>
          <p:nvPr/>
        </p:nvSpPr>
        <p:spPr>
          <a:xfrm>
            <a:off x="2222025" y="2338175"/>
            <a:ext cx="1619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Ensambles: Bagging, Random Forest y Boosting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5" name="Google Shape;445;p86"/>
          <p:cNvSpPr txBox="1"/>
          <p:nvPr/>
        </p:nvSpPr>
        <p:spPr>
          <a:xfrm>
            <a:off x="7030525" y="2338175"/>
            <a:ext cx="18279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Procesamiento del lenguaje natural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6" name="Google Shape;446;p86"/>
          <p:cNvSpPr/>
          <p:nvPr/>
        </p:nvSpPr>
        <p:spPr>
          <a:xfrm>
            <a:off x="7345925" y="1785185"/>
            <a:ext cx="983100" cy="3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SEM 17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7" name="Google Shape;447;p86"/>
          <p:cNvSpPr txBox="1"/>
          <p:nvPr/>
        </p:nvSpPr>
        <p:spPr>
          <a:xfrm>
            <a:off x="3898425" y="2338175"/>
            <a:ext cx="1619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Redes Neuronales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Descenso por Gradiente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Perceptrón Simple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8" name="Google Shape;448;p86"/>
          <p:cNvSpPr txBox="1"/>
          <p:nvPr/>
        </p:nvSpPr>
        <p:spPr>
          <a:xfrm>
            <a:off x="5422425" y="2338175"/>
            <a:ext cx="1619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Perceptrón Multicapa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Repaso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9" name="Google Shape;449;p86"/>
          <p:cNvSpPr txBox="1"/>
          <p:nvPr/>
        </p:nvSpPr>
        <p:spPr>
          <a:xfrm>
            <a:off x="451425" y="3537850"/>
            <a:ext cx="121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Entrega 4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86"/>
          <p:cNvSpPr txBox="1"/>
          <p:nvPr/>
        </p:nvSpPr>
        <p:spPr>
          <a:xfrm>
            <a:off x="317025" y="2414375"/>
            <a:ext cx="16194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SVM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>
                <a:latin typeface="Rubik Light"/>
                <a:ea typeface="Rubik Light"/>
                <a:cs typeface="Rubik Light"/>
                <a:sym typeface="Rubik Light"/>
              </a:rPr>
              <a:t>· Modelos Avanzados</a:t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1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4000"/>
              <a:t>Repaso: 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4000"/>
              <a:t>Trade-off entre sesgo y varianza</a:t>
            </a:r>
            <a:br>
              <a:rPr b="0" lang="es" sz="4000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Error de predicción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1" name="Google Shape;461;p88"/>
          <p:cNvSpPr txBox="1"/>
          <p:nvPr/>
        </p:nvSpPr>
        <p:spPr>
          <a:xfrm>
            <a:off x="899775" y="1124025"/>
            <a:ext cx="747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error de predicción para cualquier algoritmo de Machine Learning se puede dividir en tres partes: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graphicFrame>
        <p:nvGraphicFramePr>
          <p:cNvPr id="462" name="Google Shape;462;p88"/>
          <p:cNvGraphicFramePr/>
          <p:nvPr/>
        </p:nvGraphicFramePr>
        <p:xfrm>
          <a:off x="952500" y="210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{9822B031-81A3-4E40-8939-BAE244756631}</a:tableStyleId>
              </a:tblPr>
              <a:tblGrid>
                <a:gridCol w="2413000"/>
                <a:gridCol w="2413000"/>
                <a:gridCol w="279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irreducible (ruido)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bias (sesgo)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Error de varianza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